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63" r:id="rId4"/>
    <p:sldId id="257" r:id="rId5"/>
    <p:sldId id="260" r:id="rId6"/>
    <p:sldId id="258" r:id="rId7"/>
    <p:sldId id="262" r:id="rId8"/>
    <p:sldId id="264" r:id="rId9"/>
    <p:sldId id="265" r:id="rId10"/>
    <p:sldId id="261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39.7093" units="1/cm"/>
          <inkml:channelProperty channel="Y" name="resolution" value="39.79275" units="1/cm"/>
          <inkml:channelProperty channel="T" name="resolution" value="1" units="1/dev"/>
        </inkml:channelProperties>
      </inkml:inkSource>
      <inkml:timestamp xml:id="ts0" timeString="2018-08-15T01:06:52.8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11757 11460 0,'0'-25'375,"0"0"-360,0 0-15,0 1 32,0-1-17,0 0-15,25 0 31,-25 0-31,0 1 16,25-1 0,-25 0-1,25 0 1,-25 0 0,25 0-1,-25 1 1,0-1-1,24 25-15,-24-25 16,25 25-16,-25-25 16,25 25-1,-25-25 1,0 1 15,25-1 16,-25 0-47,25 25 31,-1-25-15,-24 0 15,0 1 0,25 24 16,0 0-15,0 0-1,0 0 0,-25 24-15,24-24-1,-24 25 1,25-25 0,-25 25-1,25 0 1,0-25-1,-25 25-15,0-1 32,0 1-1,0 0-15,0 0 30,0 0-30,25-1 31,-25 1-31,25-25-1,-25 25 1,24-25-1,-24 25 1,25-25-16,-25 25 31,0 0-15,25-25-16,-25 24 31,0 1 0,25 0 1,-25 0-1,0 0-15,0-1 62,25-24-63,-1 25 1,-24 0 0,25-25-1,0 0 79,0 0 15,-25-25-31,0 0-46,25 25-17,-25-24 1,0-1 31,0 0-47,24 0 15,-24 0 1,25 25 0,-25-24-1,0-1-15,25 25 16,-25-25 0,25 25-16,-25-25 15,0 0 1,25 25-1,-25-25-15,24 1 32,-24-1-17,25 25 1,-25-25 0,0 0-16,25 25 15,-25-25-15,25 25 16,-25-24-1,25 24 1,-25-25 0,0 0-1,24 25 1,-24-25 0,25 25-1,-25-25-15,25 25 16,-25-24-1,25 24 17,-25-25-32,0 0 15,0 0 17,0 0-1,25 25 78,-1 0-93,-24 25 15,0 0 0,0 0-15,0 0 31,0-1-32,0 1 32,25-25-31,-25 25-16,0 0 16,0 0-1,25-25-15,-25 24 16,25 1-1,-25 0-15,25 0 32,-1 0-17,-24-1 17,0 1-32,25-25 0,-25 25 15,25-25 16,-25 25-31,25-25 16,-25 25 0,25-25-1,-25 25-15,24-1 32,1 1-1,0 0 0,-25 0-15,0 0 15,0-1 0,0 1 360,25-25-313,-25 25-62</inkml:trace>
  <inkml:trace contextRef="#ctx0" brushRef="#br0" timeOffset="3895.7314">18976 10641 0,'0'-25'344,"0"1"-329,0-1-15,0 0 16,0 0 0,0 0-1,0 1-15,0-1 32,0 0-1,0 0-16,0 0 1,24 1 31,1-1-31,0 0 15,-25 0-31,0 0 15,25 25-15,-25-24 16,0-1 0,25 25-1,-25-25-15,24 0 32,1 25-17,-25-25 1,25 25 15,-25-24-31,0-1 16,25 25 15,-25-25-15,25 25-1,-25-25 1,24 25-16,-24-25 31,0 0-15,0 1 15,0-1 0,0 0 0,25 25-15,0 0 15,0 0 1,0 0-17,-25 25 1,24-25-1,-24 25 17,0-1-17,0 1 1,0 0 0,25 0-1,-25 0 1,0 0-16,25-1 31,-25 1-15,0 0-1,0 0 1,25-25-16,-25 25 0,0-1 47,25 1-32,-25 0 1,24 0 0,-24 0-1,25-1 1,-25 1 0,25 0-1,0-25 16,-25 25-31,25-25 32,-25 25-32,0-1 15,25-24 1,-1 0 0,-24 25-16,25-25 31,-25 25-16,25-25 1,-25 25 0,0 0-1,0-1 17,0 1-1,0 0 16,0 0 156,0 0-203</inkml:trace>
  <inkml:trace contextRef="#ctx0" brushRef="#br0" timeOffset="7617.866">19100 10368 0,'24'0'375,"1"0"-360,0 0 1,0 0 15,0 0 0,-1 0 1,1 0-17,0 0 16,0 0 1,0 0 15,-1 0-16,1 0-16,0 0 17,0 0-1,0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8/14/2018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3" r:id="rId9"/>
    <p:sldLayoutId id="2147483657" r:id="rId10"/>
    <p:sldLayoutId id="2147483666" r:id="rId11"/>
    <p:sldLayoutId id="2147483661" r:id="rId12"/>
    <p:sldLayoutId id="2147483658" r:id="rId13"/>
    <p:sldLayoutId id="2147483659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www.todamateria.com.br/corpo-human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pt-BR" dirty="0" smtClean="0"/>
              <a:t>Bloco 12-O sistema locomotor-Músculos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41529" y="6278374"/>
            <a:ext cx="10572000" cy="434974"/>
          </a:xfrm>
        </p:spPr>
        <p:txBody>
          <a:bodyPr/>
          <a:lstStyle/>
          <a:p>
            <a:r>
              <a:rPr lang="pt-BR" dirty="0" err="1" smtClean="0">
                <a:solidFill>
                  <a:schemeClr val="bg2"/>
                </a:solidFill>
              </a:rPr>
              <a:t>Profª</a:t>
            </a:r>
            <a:r>
              <a:rPr lang="pt-BR" dirty="0" smtClean="0">
                <a:solidFill>
                  <a:schemeClr val="bg2"/>
                </a:solidFill>
              </a:rPr>
              <a:t> Carla Renata </a:t>
            </a:r>
            <a:r>
              <a:rPr lang="pt-BR" dirty="0" err="1" smtClean="0">
                <a:solidFill>
                  <a:schemeClr val="bg2"/>
                </a:solidFill>
              </a:rPr>
              <a:t>Dossi</a:t>
            </a:r>
            <a:r>
              <a:rPr lang="pt-BR" dirty="0" smtClean="0">
                <a:solidFill>
                  <a:schemeClr val="bg2"/>
                </a:solidFill>
              </a:rPr>
              <a:t> Ribeiro</a:t>
            </a:r>
            <a:endParaRPr lang="pt-BR" dirty="0">
              <a:solidFill>
                <a:schemeClr val="bg2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792" t="19850" r="-792" b="53517"/>
          <a:stretch/>
        </p:blipFill>
        <p:spPr>
          <a:xfrm>
            <a:off x="0" y="0"/>
            <a:ext cx="12312203" cy="2034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8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8332" y="431967"/>
            <a:ext cx="10571998" cy="970450"/>
          </a:xfrm>
        </p:spPr>
        <p:txBody>
          <a:bodyPr/>
          <a:lstStyle/>
          <a:p>
            <a:pPr algn="ctr"/>
            <a:r>
              <a:rPr lang="pt-BR" dirty="0" smtClean="0"/>
              <a:t>Contração muscular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6409" t="21787" r="35384" b="28565"/>
          <a:stretch/>
        </p:blipFill>
        <p:spPr>
          <a:xfrm>
            <a:off x="1493948" y="1999190"/>
            <a:ext cx="8538693" cy="397660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64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Crescimento Muscular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</a:rPr>
              <a:t>A célula muscular ela não se dividi. O seu músculo cresce quando sua célula muscular ganha volume.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Quando fazemos muita força no músculos, as fibras sofrem micro lesões, ficando lesionadas e com o passar do tempo elas se regeneram. Quando essa regeneração acorre, elas ficam com mais volume, pois ficam com mais </a:t>
            </a:r>
            <a:r>
              <a:rPr lang="pt-BR" dirty="0" err="1" smtClean="0">
                <a:solidFill>
                  <a:schemeClr val="bg1"/>
                </a:solidFill>
              </a:rPr>
              <a:t>miofibrilas</a:t>
            </a:r>
            <a:r>
              <a:rPr lang="pt-BR" dirty="0" smtClean="0">
                <a:solidFill>
                  <a:schemeClr val="bg1"/>
                </a:solidFill>
              </a:rPr>
              <a:t>.</a:t>
            </a:r>
          </a:p>
          <a:p>
            <a:r>
              <a:rPr lang="pt-BR" dirty="0" smtClean="0">
                <a:solidFill>
                  <a:schemeClr val="bg1"/>
                </a:solidFill>
              </a:rPr>
              <a:t>Quanto mais peso você levanta, mais forte você fica, aumentando o seu volume de músculo.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113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Fica a dica!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42" t="22816" r="81920" b="54167"/>
          <a:stretch/>
        </p:blipFill>
        <p:spPr>
          <a:xfrm>
            <a:off x="307724" y="2269459"/>
            <a:ext cx="3208208" cy="306667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4731" t="24604" r="77947" b="55325"/>
          <a:stretch/>
        </p:blipFill>
        <p:spPr>
          <a:xfrm>
            <a:off x="4119809" y="2269459"/>
            <a:ext cx="4547147" cy="296214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  <p:pic>
        <p:nvPicPr>
          <p:cNvPr id="3074" name="Picture 2" descr="Imagem relacionad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2498589"/>
            <a:ext cx="34290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1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Funções dos músculos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2802" y="1681374"/>
            <a:ext cx="7526798" cy="3636511"/>
          </a:xfrm>
        </p:spPr>
        <p:txBody>
          <a:bodyPr/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Os músculos do corpo humano desempenham várias funções que são de fundamental importância para o bom funcionamento do nosso organismo. São nas áreas de movimentação e força que eles mais </a:t>
            </a:r>
            <a:r>
              <a:rPr lang="pt-BR" dirty="0" smtClean="0">
                <a:solidFill>
                  <a:schemeClr val="bg1"/>
                </a:solidFill>
              </a:rPr>
              <a:t>atuam. </a:t>
            </a:r>
            <a:r>
              <a:rPr lang="pt-BR" dirty="0">
                <a:solidFill>
                  <a:schemeClr val="bg1"/>
                </a:solidFill>
              </a:rPr>
              <a:t>Existem vários tipos de músculos em nosso corpo, sendo que eles realizam tarefas diferenciadas.</a:t>
            </a:r>
            <a:endParaRPr lang="pt-BR" dirty="0">
              <a:solidFill>
                <a:schemeClr val="bg1"/>
              </a:solidFill>
            </a:endParaRPr>
          </a:p>
        </p:txBody>
      </p:sp>
      <p:pic>
        <p:nvPicPr>
          <p:cNvPr id="1026" name="Picture 2" descr="Imagem relacionad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51" y="1417638"/>
            <a:ext cx="30480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8712" y="0"/>
            <a:ext cx="10571998" cy="970450"/>
          </a:xfrm>
        </p:spPr>
        <p:txBody>
          <a:bodyPr/>
          <a:lstStyle/>
          <a:p>
            <a:pPr algn="ctr"/>
            <a:r>
              <a:rPr lang="pt-BR" dirty="0" smtClean="0"/>
              <a:t>Tecidos do corpo humano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977588"/>
            <a:ext cx="6181859" cy="3636511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pt-BR" sz="2400" dirty="0">
                <a:solidFill>
                  <a:schemeClr val="bg1"/>
                </a:solidFill>
              </a:rPr>
              <a:t>O </a:t>
            </a:r>
            <a:r>
              <a:rPr lang="pt-BR" sz="2400" dirty="0">
                <a:solidFill>
                  <a:schemeClr val="bg1"/>
                </a:solidFill>
                <a:hlinkClick r:id="rId2"/>
              </a:rPr>
              <a:t>corpo humano</a:t>
            </a:r>
            <a:r>
              <a:rPr lang="pt-BR" sz="2400" dirty="0">
                <a:solidFill>
                  <a:schemeClr val="bg1"/>
                </a:solidFill>
              </a:rPr>
              <a:t> é formado por </a:t>
            </a:r>
            <a:r>
              <a:rPr lang="pt-BR" sz="2400" b="1" dirty="0">
                <a:solidFill>
                  <a:schemeClr val="bg1"/>
                </a:solidFill>
              </a:rPr>
              <a:t>4 tipos de tecidos</a:t>
            </a:r>
            <a:r>
              <a:rPr lang="pt-BR" sz="2400" dirty="0">
                <a:solidFill>
                  <a:schemeClr val="bg1"/>
                </a:solidFill>
              </a:rPr>
              <a:t>, a saber: </a:t>
            </a:r>
            <a:r>
              <a:rPr lang="pt-BR" sz="2400" b="1" dirty="0">
                <a:solidFill>
                  <a:schemeClr val="bg1"/>
                </a:solidFill>
              </a:rPr>
              <a:t>tecido epitelial</a:t>
            </a:r>
            <a:r>
              <a:rPr lang="pt-BR" sz="2400" dirty="0">
                <a:solidFill>
                  <a:schemeClr val="bg1"/>
                </a:solidFill>
              </a:rPr>
              <a:t>, </a:t>
            </a:r>
            <a:r>
              <a:rPr lang="pt-BR" sz="2400" b="1" dirty="0">
                <a:solidFill>
                  <a:schemeClr val="bg1"/>
                </a:solidFill>
              </a:rPr>
              <a:t>tecido conjuntivo</a:t>
            </a:r>
            <a:r>
              <a:rPr lang="pt-BR" sz="2400" dirty="0">
                <a:solidFill>
                  <a:schemeClr val="bg1"/>
                </a:solidFill>
              </a:rPr>
              <a:t> (adiposo, cartilaginoso, ósseo e sanguíneo), </a:t>
            </a:r>
            <a:r>
              <a:rPr lang="pt-BR" sz="2400" b="1" dirty="0">
                <a:solidFill>
                  <a:schemeClr val="bg1"/>
                </a:solidFill>
              </a:rPr>
              <a:t>tecido muscular</a:t>
            </a:r>
            <a:r>
              <a:rPr lang="pt-BR" sz="2400" dirty="0">
                <a:solidFill>
                  <a:schemeClr val="bg1"/>
                </a:solidFill>
              </a:rPr>
              <a:t>(liso, esquelético e cardíaco) e </a:t>
            </a:r>
            <a:r>
              <a:rPr lang="pt-BR" sz="2400" b="1" dirty="0">
                <a:solidFill>
                  <a:schemeClr val="bg1"/>
                </a:solidFill>
              </a:rPr>
              <a:t>tecido nervoso</a:t>
            </a:r>
            <a:r>
              <a:rPr lang="pt-BR" sz="2400" dirty="0" smtClean="0">
                <a:solidFill>
                  <a:schemeClr val="bg1"/>
                </a:solidFill>
              </a:rPr>
              <a:t>.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pic>
        <p:nvPicPr>
          <p:cNvPr id="2050" name="Picture 2" descr="https://4.bp.blogspot.com/-kBw33Y_iyzI/VuZK7M-mfYI/AAAAAAAAAVc/TgUQGMaF7rYhnsdWsCgBisQClTbJvypZQ/s1600/_756_2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45" y="945935"/>
            <a:ext cx="4897671" cy="522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17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Tipos de tecido muscular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6" name="AutoShape 2" descr="Resultado de imagem para imagem de plasma e elemen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9" name="Espaço Reservado para Conteúdo 8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41" t="28482" r="76744" b="54875"/>
          <a:stretch/>
        </p:blipFill>
        <p:spPr>
          <a:xfrm>
            <a:off x="2021982" y="1532586"/>
            <a:ext cx="3734873" cy="2422189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3643" t="19498" r="88933" b="19168"/>
          <a:stretch/>
        </p:blipFill>
        <p:spPr>
          <a:xfrm>
            <a:off x="0" y="1184856"/>
            <a:ext cx="1765524" cy="479094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5"/>
          <a:srcRect l="4237" t="28830" r="77055" b="53389"/>
          <a:stretch/>
        </p:blipFill>
        <p:spPr>
          <a:xfrm>
            <a:off x="6914588" y="1532585"/>
            <a:ext cx="3787756" cy="242218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6"/>
          <a:srcRect l="4731" t="29181" r="78343" b="55326"/>
          <a:stretch/>
        </p:blipFill>
        <p:spPr>
          <a:xfrm>
            <a:off x="4374033" y="4008476"/>
            <a:ext cx="3778294" cy="194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68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47881" y="-7358"/>
            <a:ext cx="10571998" cy="970450"/>
          </a:xfrm>
        </p:spPr>
        <p:txBody>
          <a:bodyPr/>
          <a:lstStyle/>
          <a:p>
            <a:r>
              <a:rPr lang="pt-BR" dirty="0" smtClean="0"/>
              <a:t>Tecido Muscular Estriado Esquelético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752" t="19146" r="34888" b="18530"/>
          <a:stretch/>
        </p:blipFill>
        <p:spPr>
          <a:xfrm>
            <a:off x="0" y="1228562"/>
            <a:ext cx="12192000" cy="495192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20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Divisão muscular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4336" t="20554" r="39145" b="27157"/>
          <a:stretch/>
        </p:blipFill>
        <p:spPr>
          <a:xfrm>
            <a:off x="0" y="1784204"/>
            <a:ext cx="12192000" cy="419159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7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4841383" y="1968911"/>
            <a:ext cx="2409423" cy="4717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4906851" y="2047741"/>
            <a:ext cx="1486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Músculo</a:t>
            </a:r>
            <a:endParaRPr lang="pt-BR" dirty="0"/>
          </a:p>
        </p:txBody>
      </p:sp>
      <p:sp>
        <p:nvSpPr>
          <p:cNvPr id="14" name="Retângulo 13"/>
          <p:cNvSpPr/>
          <p:nvPr/>
        </p:nvSpPr>
        <p:spPr>
          <a:xfrm>
            <a:off x="7490757" y="2931386"/>
            <a:ext cx="2861257" cy="47176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7592037" y="3033819"/>
            <a:ext cx="286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Feixe muscular</a:t>
            </a:r>
            <a:endParaRPr lang="pt-BR" dirty="0"/>
          </a:p>
        </p:txBody>
      </p:sp>
      <p:sp>
        <p:nvSpPr>
          <p:cNvPr id="15" name="Retângulo 14"/>
          <p:cNvSpPr/>
          <p:nvPr/>
        </p:nvSpPr>
        <p:spPr>
          <a:xfrm>
            <a:off x="8750741" y="5126842"/>
            <a:ext cx="2861257" cy="69618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8989454" y="5183781"/>
            <a:ext cx="238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Fibra muscular-célula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510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/>
              <a:t>Miofibrila</a:t>
            </a:r>
            <a:r>
              <a:rPr lang="pt-BR" dirty="0" smtClean="0"/>
              <a:t> e </a:t>
            </a:r>
            <a:r>
              <a:rPr lang="pt-BR" dirty="0" err="1" smtClean="0"/>
              <a:t>Sarcômeros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5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l="4039" t="21963" r="36274" b="17825"/>
          <a:stretch/>
        </p:blipFill>
        <p:spPr>
          <a:xfrm>
            <a:off x="567254" y="1571220"/>
            <a:ext cx="11057490" cy="4404576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478982" y="4443578"/>
            <a:ext cx="1810459" cy="33448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5766025" y="4450684"/>
            <a:ext cx="123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Miofibrila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568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5028" t="19323" r="35878" b="23811"/>
          <a:stretch/>
        </p:blipFill>
        <p:spPr>
          <a:xfrm>
            <a:off x="0" y="1810409"/>
            <a:ext cx="7698872" cy="416538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58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err="1" smtClean="0"/>
              <a:t>Sarcômeros</a:t>
            </a:r>
            <a:r>
              <a:rPr lang="pt-BR" dirty="0" smtClean="0"/>
              <a:t> - </a:t>
            </a:r>
            <a:r>
              <a:rPr lang="pt-BR" dirty="0" err="1" smtClean="0"/>
              <a:t>Actina</a:t>
            </a:r>
            <a:r>
              <a:rPr lang="pt-BR" dirty="0" smtClean="0"/>
              <a:t> e Miosina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5128" t="25484" r="36471" b="29973"/>
          <a:stretch/>
        </p:blipFill>
        <p:spPr>
          <a:xfrm>
            <a:off x="1186948" y="1964572"/>
            <a:ext cx="9217815" cy="395272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/>
          <a:srcRect l="11933" t="20750" r="34392" b="58735"/>
          <a:stretch/>
        </p:blipFill>
        <p:spPr>
          <a:xfrm>
            <a:off x="0" y="5975796"/>
            <a:ext cx="12192000" cy="882203"/>
          </a:xfrm>
          <a:prstGeom prst="rect">
            <a:avLst/>
          </a:prstGeom>
        </p:spPr>
      </p:pic>
      <p:sp>
        <p:nvSpPr>
          <p:cNvPr id="6" name="Subtítulo 2"/>
          <p:cNvSpPr txBox="1">
            <a:spLocks/>
          </p:cNvSpPr>
          <p:nvPr/>
        </p:nvSpPr>
        <p:spPr>
          <a:xfrm>
            <a:off x="6393383" y="6445960"/>
            <a:ext cx="4011380" cy="434974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mtClean="0">
                <a:solidFill>
                  <a:schemeClr val="bg2"/>
                </a:solidFill>
              </a:rPr>
              <a:t>Profª Carla Renata Dossi Ribeiro</a:t>
            </a:r>
            <a:endParaRPr lang="pt-BR" dirty="0">
              <a:solidFill>
                <a:schemeClr val="bg2"/>
              </a:solidFill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7" name="Tinta 6"/>
              <p14:cNvContentPartPr/>
              <p14:nvPr/>
            </p14:nvContentPartPr>
            <p14:xfrm>
              <a:off x="4232520" y="3562920"/>
              <a:ext cx="2858040" cy="563040"/>
            </p14:xfrm>
          </p:contentPart>
        </mc:Choice>
        <mc:Fallback>
          <p:pic>
            <p:nvPicPr>
              <p:cNvPr id="7" name="Tinta 6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23160" y="3553560"/>
                <a:ext cx="2876760" cy="58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205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vel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TM03457503[[fn=Citável]]</Template>
  <TotalTime>791</TotalTime>
  <Words>232</Words>
  <Application>Microsoft Office PowerPoint</Application>
  <PresentationFormat>Widescreen</PresentationFormat>
  <Paragraphs>32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2</vt:lpstr>
      <vt:lpstr>Citável</vt:lpstr>
      <vt:lpstr>Bloco 12-O sistema locomotor-Músculos</vt:lpstr>
      <vt:lpstr>Funções dos músculos</vt:lpstr>
      <vt:lpstr>Tecidos do corpo humano</vt:lpstr>
      <vt:lpstr>Tipos de tecido muscular</vt:lpstr>
      <vt:lpstr>Tecido Muscular Estriado Esquelético</vt:lpstr>
      <vt:lpstr>Divisão muscular</vt:lpstr>
      <vt:lpstr>Miofibrila e Sarcômeros</vt:lpstr>
      <vt:lpstr>Apresentação do PowerPoint</vt:lpstr>
      <vt:lpstr>Sarcômeros - Actina e Miosina</vt:lpstr>
      <vt:lpstr>Contração muscular</vt:lpstr>
      <vt:lpstr>Crescimento Muscular</vt:lpstr>
      <vt:lpstr>Fica a dica!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DIGESTÓRIO</dc:title>
  <dc:creator>Usuario</dc:creator>
  <cp:lastModifiedBy>aleca</cp:lastModifiedBy>
  <cp:revision>168</cp:revision>
  <dcterms:created xsi:type="dcterms:W3CDTF">2017-04-20T20:58:07Z</dcterms:created>
  <dcterms:modified xsi:type="dcterms:W3CDTF">2018-08-15T01:24:51Z</dcterms:modified>
</cp:coreProperties>
</file>